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1" r:id="rId10"/>
    <p:sldId id="266" r:id="rId11"/>
    <p:sldId id="267" r:id="rId12"/>
    <p:sldId id="268" r:id="rId13"/>
    <p:sldId id="269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4" d="100"/>
          <a:sy n="74" d="100"/>
        </p:scale>
        <p:origin x="-1248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066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76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09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9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19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81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01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38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193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90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5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79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344884"/>
            <a:ext cx="7772400" cy="2930485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ВІД 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ІСКРИ ДО ІДЕЇ</a:t>
            </a:r>
            <a:b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ЩО ТАКЕ ПІДПРИЄМЛИВІСТЬ ЯК ЖИТТЄВА НАВИЧКА</a:t>
            </a:r>
            <a:b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endParaRPr lang="uk-UA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 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646" y="476672"/>
            <a:ext cx="1475656" cy="17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794" y="4581128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773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70C0"/>
                </a:solidFill>
                <a:cs typeface="Times New Roman" pitchFamily="18" charset="0"/>
              </a:rPr>
              <a:t>Моя особиста </a:t>
            </a:r>
            <a:r>
              <a:rPr lang="uk-UA" b="1" dirty="0" smtClean="0">
                <a:solidFill>
                  <a:srgbClr val="0070C0"/>
                </a:solidFill>
                <a:cs typeface="Times New Roman" pitchFamily="18" charset="0"/>
              </a:rPr>
              <a:t>іскра</a:t>
            </a:r>
            <a:endParaRPr lang="uk-UA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Моя </a:t>
            </a:r>
            <a:r>
              <a:rPr lang="ru-RU" b="1" dirty="0" err="1">
                <a:solidFill>
                  <a:srgbClr val="C00000"/>
                </a:solidFill>
              </a:rPr>
              <a:t>іскра</a:t>
            </a:r>
            <a:r>
              <a:rPr lang="ru-RU" b="1" dirty="0">
                <a:solidFill>
                  <a:srgbClr val="C00000"/>
                </a:solidFill>
              </a:rPr>
              <a:t> — моя сильна </a:t>
            </a:r>
            <a:r>
              <a:rPr lang="ru-RU" b="1" dirty="0" smtClean="0">
                <a:solidFill>
                  <a:srgbClr val="C00000"/>
                </a:solidFill>
              </a:rPr>
              <a:t>риса.</a:t>
            </a: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err="1">
                <a:solidFill>
                  <a:srgbClr val="FFC000"/>
                </a:solidFill>
              </a:rPr>
              <a:t>Мій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вогонь</a:t>
            </a:r>
            <a:r>
              <a:rPr lang="ru-RU" b="1" dirty="0">
                <a:solidFill>
                  <a:srgbClr val="FFC000"/>
                </a:solidFill>
              </a:rPr>
              <a:t> — приклад з </a:t>
            </a:r>
            <a:r>
              <a:rPr lang="ru-RU" b="1" dirty="0" err="1" smtClean="0">
                <a:solidFill>
                  <a:srgbClr val="FFC000"/>
                </a:solidFill>
              </a:rPr>
              <a:t>життя</a:t>
            </a:r>
            <a:r>
              <a:rPr lang="ru-RU" b="1" dirty="0" smtClean="0">
                <a:solidFill>
                  <a:srgbClr val="FFC000"/>
                </a:solidFill>
              </a:rPr>
              <a:t>.</a:t>
            </a:r>
            <a:r>
              <a:rPr lang="ru-RU" b="1" dirty="0">
                <a:solidFill>
                  <a:srgbClr val="FFC000"/>
                </a:solidFill>
              </a:rPr>
              <a:t/>
            </a:r>
            <a:br>
              <a:rPr lang="ru-RU" b="1" dirty="0">
                <a:solidFill>
                  <a:srgbClr val="FFC000"/>
                </a:solidFill>
              </a:rPr>
            </a:br>
            <a:r>
              <a:rPr lang="ru-RU" b="1" dirty="0" err="1" smtClean="0">
                <a:solidFill>
                  <a:srgbClr val="7030A0"/>
                </a:solidFill>
              </a:rPr>
              <a:t>Моє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світло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— </a:t>
            </a:r>
            <a:r>
              <a:rPr lang="ru-RU" b="1" dirty="0" err="1">
                <a:solidFill>
                  <a:srgbClr val="7030A0"/>
                </a:solidFill>
              </a:rPr>
              <a:t>користь</a:t>
            </a:r>
            <a:r>
              <a:rPr lang="ru-RU" b="1" dirty="0">
                <a:solidFill>
                  <a:srgbClr val="7030A0"/>
                </a:solidFill>
              </a:rPr>
              <a:t> для </a:t>
            </a:r>
            <a:r>
              <a:rPr lang="ru-RU" b="1" dirty="0" err="1" smtClean="0">
                <a:solidFill>
                  <a:srgbClr val="7030A0"/>
                </a:solidFill>
              </a:rPr>
              <a:t>інших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  <a:endParaRPr lang="ru-RU" b="1" dirty="0" smtClean="0">
              <a:solidFill>
                <a:srgbClr val="7030A0"/>
              </a:solidFill>
            </a:endParaRPr>
          </a:p>
          <a:p>
            <a:endParaRPr lang="ru-RU" dirty="0" smtClean="0"/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Моя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іскра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/>
              <a:t>____________________________</a:t>
            </a:r>
            <a:endParaRPr lang="ru-RU" dirty="0"/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Приклад з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/>
              <a:t>_____________________</a:t>
            </a:r>
            <a:endParaRPr lang="ru-RU" dirty="0"/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поширю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світло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/>
              <a:t>____________________</a:t>
            </a:r>
            <a:endParaRPr lang="ru-RU" dirty="0"/>
          </a:p>
          <a:p>
            <a:endParaRPr lang="uk-UA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561" y="5252598"/>
            <a:ext cx="1349151" cy="1576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823" y="16281"/>
            <a:ext cx="1689872" cy="140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2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Яка </a:t>
            </a:r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має</a:t>
            </a:r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 бути </a:t>
            </a:r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підприємлива</a:t>
            </a:r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людина</a:t>
            </a:r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сьогодні</a:t>
            </a:r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?</a:t>
            </a:r>
            <a:endParaRPr lang="uk-UA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solidFill>
                  <a:srgbClr val="7030A0"/>
                </a:solidFill>
              </a:rPr>
              <a:t>Створення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колективного</a:t>
            </a:r>
            <a:r>
              <a:rPr lang="ru-RU" b="1" dirty="0">
                <a:solidFill>
                  <a:srgbClr val="7030A0"/>
                </a:solidFill>
              </a:rPr>
              <a:t> портрету: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>
                <a:latin typeface="+mj-lt"/>
                <a:cs typeface="Times New Roman" pitchFamily="18" charset="0"/>
              </a:rPr>
              <a:t>відповідальна</a:t>
            </a:r>
            <a:endParaRPr lang="ru-RU" dirty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+mj-lt"/>
                <a:cs typeface="Times New Roman" pitchFamily="18" charset="0"/>
              </a:rPr>
              <a:t>креативна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+mj-lt"/>
                <a:cs typeface="Times New Roman" pitchFamily="18" charset="0"/>
              </a:rPr>
              <a:t>активна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>
                <a:latin typeface="+mj-lt"/>
                <a:cs typeface="Times New Roman" pitchFamily="18" charset="0"/>
              </a:rPr>
              <a:t>смілива</a:t>
            </a:r>
            <a:endParaRPr lang="ru-RU" dirty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err="1">
                <a:latin typeface="+mj-lt"/>
                <a:cs typeface="Times New Roman" pitchFamily="18" charset="0"/>
              </a:rPr>
              <a:t>комунікабельна</a:t>
            </a:r>
            <a:endParaRPr lang="ru-RU" dirty="0">
              <a:latin typeface="+mj-lt"/>
              <a:cs typeface="Times New Roman" pitchFamily="18" charset="0"/>
            </a:endParaRPr>
          </a:p>
          <a:p>
            <a:endParaRPr lang="uk-UA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500" y="5157192"/>
            <a:ext cx="1455499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095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cs typeface="Times New Roman" pitchFamily="18" charset="0"/>
              </a:rPr>
              <a:t>Підприємливість — це цикл:</a:t>
            </a:r>
            <a:br>
              <a:rPr lang="uk-UA" b="1" dirty="0">
                <a:solidFill>
                  <a:srgbClr val="0070C0"/>
                </a:solidFill>
                <a:cs typeface="Times New Roman" pitchFamily="18" charset="0"/>
              </a:rPr>
            </a:br>
            <a:endParaRPr lang="uk-UA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 smtClean="0">
                <a:solidFill>
                  <a:srgbClr val="7030A0"/>
                </a:solidFill>
              </a:rPr>
              <a:t>Ідея </a:t>
            </a:r>
            <a:r>
              <a:rPr lang="uk-UA" b="1" i="1" dirty="0">
                <a:solidFill>
                  <a:srgbClr val="7030A0"/>
                </a:solidFill>
              </a:rPr>
              <a:t>→ Дія → Аналіз → Вдосконалення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C00000"/>
                </a:solidFill>
              </a:rPr>
              <a:t>Іскра </a:t>
            </a:r>
            <a:r>
              <a:rPr lang="uk-UA" dirty="0">
                <a:solidFill>
                  <a:srgbClr val="C00000"/>
                </a:solidFill>
              </a:rPr>
              <a:t>народжується з допитливості</a:t>
            </a:r>
            <a:r>
              <a:rPr lang="uk-UA" dirty="0"/>
              <a:t>,</a:t>
            </a:r>
            <a:br>
              <a:rPr lang="uk-UA" dirty="0"/>
            </a:br>
            <a:r>
              <a:rPr lang="uk-UA" dirty="0">
                <a:solidFill>
                  <a:srgbClr val="00B050"/>
                </a:solidFill>
              </a:rPr>
              <a:t>розпалюється діями</a:t>
            </a:r>
            <a:r>
              <a:rPr lang="uk-UA" dirty="0"/>
              <a:t>,</a:t>
            </a:r>
            <a:br>
              <a:rPr lang="uk-UA" dirty="0"/>
            </a:br>
            <a:r>
              <a:rPr lang="uk-UA" dirty="0">
                <a:solidFill>
                  <a:srgbClr val="0070C0"/>
                </a:solidFill>
              </a:rPr>
              <a:t>гартується досвідом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>
              <a:buFont typeface="+mj-lt"/>
              <a:buAutoNum type="arabicPeriod"/>
            </a:pPr>
            <a:r>
              <a:rPr lang="ru-RU" i="1" dirty="0" err="1"/>
              <a:t>Що</a:t>
            </a:r>
            <a:r>
              <a:rPr lang="ru-RU" i="1" dirty="0"/>
              <a:t> мене запалило </a:t>
            </a:r>
            <a:r>
              <a:rPr lang="ru-RU" i="1" dirty="0" err="1"/>
              <a:t>сьогодні</a:t>
            </a:r>
            <a:r>
              <a:rPr lang="ru-RU" i="1" dirty="0"/>
              <a:t>?</a:t>
            </a:r>
          </a:p>
          <a:p>
            <a:pPr>
              <a:buFont typeface="+mj-lt"/>
              <a:buAutoNum type="arabicPeriod"/>
            </a:pPr>
            <a:r>
              <a:rPr lang="ru-RU" i="1" dirty="0"/>
              <a:t>Яку </a:t>
            </a:r>
            <a:r>
              <a:rPr lang="ru-RU" i="1" dirty="0" err="1"/>
              <a:t>іскру</a:t>
            </a:r>
            <a:r>
              <a:rPr lang="ru-RU" i="1" dirty="0"/>
              <a:t> </a:t>
            </a:r>
            <a:r>
              <a:rPr lang="ru-RU" i="1" dirty="0" smtClean="0"/>
              <a:t>Я </a:t>
            </a:r>
            <a:r>
              <a:rPr lang="ru-RU" i="1" dirty="0" err="1"/>
              <a:t>можу</a:t>
            </a:r>
            <a:r>
              <a:rPr lang="ru-RU" i="1" dirty="0"/>
              <a:t> </a:t>
            </a:r>
            <a:r>
              <a:rPr lang="ru-RU" i="1" dirty="0" err="1"/>
              <a:t>розпалити</a:t>
            </a:r>
            <a:r>
              <a:rPr lang="ru-RU" i="1" dirty="0"/>
              <a:t>?</a:t>
            </a:r>
          </a:p>
          <a:p>
            <a:pPr>
              <a:buFont typeface="+mj-lt"/>
              <a:buAutoNum type="arabicPeriod"/>
            </a:pPr>
            <a:r>
              <a:rPr lang="ru-RU" i="1" dirty="0"/>
              <a:t>Як </a:t>
            </a:r>
            <a:r>
              <a:rPr lang="ru-RU" i="1" dirty="0" smtClean="0"/>
              <a:t>Я </a:t>
            </a:r>
            <a:r>
              <a:rPr lang="ru-RU" i="1" dirty="0"/>
              <a:t>передам </a:t>
            </a:r>
            <a:r>
              <a:rPr lang="ru-RU" i="1" dirty="0" err="1"/>
              <a:t>вогник</a:t>
            </a:r>
            <a:r>
              <a:rPr lang="ru-RU" i="1" dirty="0"/>
              <a:t> </a:t>
            </a:r>
            <a:r>
              <a:rPr lang="ru-RU" i="1" dirty="0" err="1"/>
              <a:t>іншим</a:t>
            </a:r>
            <a:r>
              <a:rPr lang="ru-RU" i="1" dirty="0"/>
              <a:t>?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561" y="5157192"/>
            <a:ext cx="1455499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4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ІСКРА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В МЕНІ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– </a:t>
            </a:r>
            <a:r>
              <a:rPr lang="ru-RU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ПОЛУМ’Я </a:t>
            </a:r>
            <a:r>
              <a:rPr lang="ru-RU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В КОМАНДІ </a:t>
            </a:r>
            <a:endParaRPr lang="ru-RU" b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СВІТЛО 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ДЛЯ ІНШИХ</a:t>
            </a:r>
            <a:endParaRPr lang="uk-U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441723"/>
            <a:ext cx="3456384" cy="23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66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latin typeface="+mj-lt"/>
                <a:ea typeface="Calibri"/>
                <a:cs typeface="Times New Roman"/>
              </a:rPr>
              <a:t>Щодня протягом 5 хвилин придумуйте ідею для нового продукту, який вирішує якусь проблему.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latin typeface="+mj-lt"/>
                <a:ea typeface="Calibri"/>
                <a:cs typeface="Times New Roman"/>
              </a:rPr>
              <a:t>Записуйте всі ідеї, навіть якщо вони здаються дивними</a:t>
            </a:r>
            <a:r>
              <a:rPr lang="uk-UA" dirty="0" smtClean="0">
                <a:latin typeface="+mj-lt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latin typeface="+mj-lt"/>
                <a:ea typeface="Calibri"/>
              </a:rPr>
              <a:t>Роздумай над </a:t>
            </a:r>
            <a:r>
              <a:rPr lang="uk-UA" dirty="0" smtClean="0">
                <a:latin typeface="+mj-lt"/>
                <a:ea typeface="Calibri"/>
              </a:rPr>
              <a:t>проблемою: </a:t>
            </a:r>
            <a:r>
              <a:rPr lang="uk-UA" dirty="0">
                <a:latin typeface="+mj-lt"/>
                <a:ea typeface="Calibri"/>
              </a:rPr>
              <a:t>«Як навчитися помічати виклики та можливості навколо </a:t>
            </a:r>
            <a:r>
              <a:rPr lang="uk-UA" dirty="0" smtClean="0">
                <a:latin typeface="+mj-lt"/>
                <a:ea typeface="Calibri"/>
              </a:rPr>
              <a:t>себе».</a:t>
            </a:r>
            <a:endParaRPr lang="uk-UA" dirty="0">
              <a:latin typeface="+mj-lt"/>
              <a:ea typeface="Calibri"/>
              <a:cs typeface="Times New Roman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cs typeface="Times New Roman" pitchFamily="18" charset="0"/>
              </a:rPr>
              <a:t>Поле для практики </a:t>
            </a:r>
            <a:br>
              <a:rPr lang="uk-UA" b="1" dirty="0">
                <a:solidFill>
                  <a:srgbClr val="0070C0"/>
                </a:solidFill>
                <a:cs typeface="Times New Roman" pitchFamily="18" charset="0"/>
              </a:rPr>
            </a:br>
            <a:r>
              <a:rPr lang="uk-UA" b="1" dirty="0" smtClean="0">
                <a:solidFill>
                  <a:srgbClr val="0070C0"/>
                </a:solidFill>
                <a:cs typeface="Times New Roman" pitchFamily="18" charset="0"/>
              </a:rPr>
              <a:t>Горизонт планування</a:t>
            </a:r>
            <a:endParaRPr lang="uk-UA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772" y="5157192"/>
            <a:ext cx="1455499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576150"/>
            <a:ext cx="621846" cy="62184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6336" y="355367"/>
            <a:ext cx="981541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85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Запалився</a:t>
            </a:r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 – Горю – </a:t>
            </a:r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Надихаю</a:t>
            </a:r>
            <a:endParaRPr lang="uk-UA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err="1" smtClean="0">
                <a:solidFill>
                  <a:srgbClr val="002060"/>
                </a:solidFill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Times New Roman" pitchFamily="18" charset="0"/>
              </a:rPr>
              <a:t>означає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 «</a:t>
            </a:r>
            <a:r>
              <a:rPr lang="ru-RU" dirty="0" err="1">
                <a:solidFill>
                  <a:srgbClr val="002060"/>
                </a:solidFill>
                <a:cs typeface="Times New Roman" pitchFamily="18" charset="0"/>
              </a:rPr>
              <a:t>запалитися</a:t>
            </a: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»?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>
                <a:solidFill>
                  <a:srgbClr val="002060"/>
                </a:solidFill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Times New Roman" pitchFamily="18" charset="0"/>
              </a:rPr>
              <a:t>означає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 «</a:t>
            </a:r>
            <a:r>
              <a:rPr lang="ru-RU" dirty="0" err="1">
                <a:solidFill>
                  <a:srgbClr val="002060"/>
                </a:solidFill>
                <a:cs typeface="Times New Roman" pitchFamily="18" charset="0"/>
              </a:rPr>
              <a:t>горіти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 справою</a:t>
            </a: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»?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Як </a:t>
            </a:r>
            <a:r>
              <a:rPr lang="ru-RU" dirty="0" err="1">
                <a:solidFill>
                  <a:srgbClr val="002060"/>
                </a:solidFill>
                <a:cs typeface="Times New Roman" pitchFamily="18" charset="0"/>
              </a:rPr>
              <a:t>можна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Times New Roman" pitchFamily="18" charset="0"/>
              </a:rPr>
              <a:t>надихати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cs typeface="Times New Roman" pitchFamily="18" charset="0"/>
              </a:rPr>
              <a:t>інших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?</a:t>
            </a:r>
            <a:endParaRPr lang="uk-UA" dirty="0">
              <a:solidFill>
                <a:srgbClr val="002060"/>
              </a:solidFill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202" y="4896074"/>
            <a:ext cx="169545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8" y="4652262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333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Що таке підприємливість</a:t>
            </a:r>
            <a:r>
              <a:rPr lang="uk-UA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err="1">
                <a:cs typeface="Times New Roman" pitchFamily="18" charset="0"/>
              </a:rPr>
              <a:t>Чи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потрібно</a:t>
            </a:r>
            <a:r>
              <a:rPr lang="ru-RU" dirty="0">
                <a:cs typeface="Times New Roman" pitchFamily="18" charset="0"/>
              </a:rPr>
              <a:t> бути </a:t>
            </a:r>
            <a:r>
              <a:rPr lang="ru-RU" dirty="0" err="1">
                <a:cs typeface="Times New Roman" pitchFamily="18" charset="0"/>
              </a:rPr>
              <a:t>бізнесменом</a:t>
            </a:r>
            <a:r>
              <a:rPr lang="ru-RU" dirty="0">
                <a:cs typeface="Times New Roman" pitchFamily="18" charset="0"/>
              </a:rPr>
              <a:t>, </a:t>
            </a:r>
            <a:r>
              <a:rPr lang="ru-RU" dirty="0" err="1">
                <a:cs typeface="Times New Roman" pitchFamily="18" charset="0"/>
              </a:rPr>
              <a:t>щоб</a:t>
            </a:r>
            <a:r>
              <a:rPr lang="ru-RU" dirty="0">
                <a:cs typeface="Times New Roman" pitchFamily="18" charset="0"/>
              </a:rPr>
              <a:t> бути </a:t>
            </a:r>
            <a:r>
              <a:rPr lang="ru-RU" dirty="0" err="1">
                <a:cs typeface="Times New Roman" pitchFamily="18" charset="0"/>
              </a:rPr>
              <a:t>підприємливим</a:t>
            </a:r>
            <a:r>
              <a:rPr lang="ru-RU" dirty="0"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>
                <a:cs typeface="Times New Roman" pitchFamily="18" charset="0"/>
              </a:rPr>
              <a:t>Чи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може</a:t>
            </a:r>
            <a:r>
              <a:rPr lang="ru-RU" dirty="0">
                <a:cs typeface="Times New Roman" pitchFamily="18" charset="0"/>
              </a:rPr>
              <a:t> школяр бути </a:t>
            </a:r>
            <a:r>
              <a:rPr lang="ru-RU" dirty="0" err="1">
                <a:cs typeface="Times New Roman" pitchFamily="18" charset="0"/>
              </a:rPr>
              <a:t>підприємливим</a:t>
            </a:r>
            <a:r>
              <a:rPr lang="ru-RU" dirty="0">
                <a:cs typeface="Times New Roman" pitchFamily="18" charset="0"/>
              </a:rPr>
              <a:t>?</a:t>
            </a:r>
          </a:p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725144"/>
            <a:ext cx="90730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err="1">
                <a:solidFill>
                  <a:srgbClr val="0070C0"/>
                </a:solidFill>
              </a:rPr>
              <a:t>Підприємливість</a:t>
            </a:r>
            <a:r>
              <a:rPr lang="ru-RU" sz="2800" i="1" dirty="0">
                <a:solidFill>
                  <a:srgbClr val="0070C0"/>
                </a:solidFill>
              </a:rPr>
              <a:t> — </a:t>
            </a:r>
            <a:r>
              <a:rPr lang="ru-RU" sz="2800" i="1" dirty="0" err="1">
                <a:solidFill>
                  <a:srgbClr val="0070C0"/>
                </a:solidFill>
              </a:rPr>
              <a:t>це</a:t>
            </a:r>
            <a:r>
              <a:rPr lang="ru-RU" sz="2800" i="1" dirty="0">
                <a:solidFill>
                  <a:srgbClr val="0070C0"/>
                </a:solidFill>
              </a:rPr>
              <a:t> риса, без </a:t>
            </a:r>
            <a:r>
              <a:rPr lang="ru-RU" sz="2800" i="1" dirty="0" err="1">
                <a:solidFill>
                  <a:srgbClr val="0070C0"/>
                </a:solidFill>
              </a:rPr>
              <a:t>якої</a:t>
            </a: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2800" i="1" dirty="0" err="1">
                <a:solidFill>
                  <a:srgbClr val="0070C0"/>
                </a:solidFill>
              </a:rPr>
              <a:t>підприємець</a:t>
            </a:r>
            <a:r>
              <a:rPr lang="ru-RU" sz="2800" i="1" dirty="0">
                <a:solidFill>
                  <a:srgbClr val="0070C0"/>
                </a:solidFill>
              </a:rPr>
              <a:t> не </a:t>
            </a:r>
            <a:r>
              <a:rPr lang="ru-RU" sz="2800" i="1" dirty="0" err="1">
                <a:solidFill>
                  <a:srgbClr val="0070C0"/>
                </a:solidFill>
              </a:rPr>
              <a:t>може</a:t>
            </a:r>
            <a:r>
              <a:rPr lang="ru-RU" sz="2800" i="1" dirty="0">
                <a:solidFill>
                  <a:srgbClr val="0070C0"/>
                </a:solidFill>
              </a:rPr>
              <a:t> бути </a:t>
            </a:r>
            <a:r>
              <a:rPr lang="ru-RU" sz="2800" i="1" dirty="0" err="1">
                <a:solidFill>
                  <a:srgbClr val="0070C0"/>
                </a:solidFill>
              </a:rPr>
              <a:t>успішним</a:t>
            </a:r>
            <a:r>
              <a:rPr lang="ru-RU" dirty="0"/>
              <a:t>.</a:t>
            </a: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386071"/>
            <a:ext cx="1259632" cy="1471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158818"/>
            <a:ext cx="1996430" cy="1400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052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70C0"/>
                </a:solidFill>
                <a:cs typeface="Times New Roman" pitchFamily="18" charset="0"/>
              </a:rPr>
              <a:t>Хто такий підприємець?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solidFill>
                  <a:srgbClr val="7030A0"/>
                </a:solidFill>
                <a:latin typeface="+mj-lt"/>
                <a:cs typeface="Times New Roman" pitchFamily="18" charset="0"/>
              </a:rPr>
              <a:t>Підприємець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smtClean="0">
                <a:latin typeface="+mj-lt"/>
                <a:cs typeface="Times New Roman" pitchFamily="18" charset="0"/>
              </a:rPr>
              <a:t>- </a:t>
            </a:r>
            <a:r>
              <a:rPr lang="ru-RU" dirty="0" err="1">
                <a:latin typeface="+mj-lt"/>
                <a:cs typeface="Times New Roman" pitchFamily="18" charset="0"/>
              </a:rPr>
              <a:t>це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фізична</a:t>
            </a:r>
            <a:r>
              <a:rPr lang="ru-RU" dirty="0">
                <a:latin typeface="+mj-lt"/>
                <a:cs typeface="Times New Roman" pitchFamily="18" charset="0"/>
              </a:rPr>
              <a:t> особа, яка </a:t>
            </a:r>
            <a:r>
              <a:rPr lang="ru-RU" dirty="0" err="1">
                <a:latin typeface="+mj-lt"/>
                <a:cs typeface="Times New Roman" pitchFamily="18" charset="0"/>
              </a:rPr>
              <a:t>здійснює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ініціативну</a:t>
            </a:r>
            <a:r>
              <a:rPr lang="ru-RU" dirty="0">
                <a:latin typeface="+mj-lt"/>
                <a:cs typeface="Times New Roman" pitchFamily="18" charset="0"/>
              </a:rPr>
              <a:t>, </a:t>
            </a:r>
            <a:r>
              <a:rPr lang="ru-RU" dirty="0" err="1">
                <a:latin typeface="+mj-lt"/>
                <a:cs typeface="Times New Roman" pitchFamily="18" charset="0"/>
              </a:rPr>
              <a:t>систематичну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діяльність</a:t>
            </a:r>
            <a:r>
              <a:rPr lang="ru-RU" dirty="0">
                <a:latin typeface="+mj-lt"/>
                <a:cs typeface="Times New Roman" pitchFamily="18" charset="0"/>
              </a:rPr>
              <a:t> на </a:t>
            </a:r>
            <a:r>
              <a:rPr lang="ru-RU" dirty="0" err="1">
                <a:latin typeface="+mj-lt"/>
                <a:cs typeface="Times New Roman" pitchFamily="18" charset="0"/>
              </a:rPr>
              <a:t>власний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ризик</a:t>
            </a:r>
            <a:r>
              <a:rPr lang="ru-RU" dirty="0">
                <a:latin typeface="+mj-lt"/>
                <a:cs typeface="Times New Roman" pitchFamily="18" charset="0"/>
              </a:rPr>
              <a:t> з метою </a:t>
            </a:r>
            <a:r>
              <a:rPr lang="ru-RU" dirty="0" err="1">
                <a:latin typeface="+mj-lt"/>
                <a:cs typeface="Times New Roman" pitchFamily="18" charset="0"/>
              </a:rPr>
              <a:t>отримання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прибутку</a:t>
            </a:r>
            <a:r>
              <a:rPr lang="ru-RU" dirty="0">
                <a:latin typeface="+mj-lt"/>
                <a:cs typeface="Times New Roman" pitchFamily="18" charset="0"/>
              </a:rPr>
              <a:t> та </a:t>
            </a:r>
            <a:r>
              <a:rPr lang="ru-RU" dirty="0" err="1">
                <a:latin typeface="+mj-lt"/>
                <a:cs typeface="Times New Roman" pitchFamily="18" charset="0"/>
              </a:rPr>
              <a:t>зареєстрована</a:t>
            </a:r>
            <a:r>
              <a:rPr lang="ru-RU" dirty="0">
                <a:latin typeface="+mj-lt"/>
                <a:cs typeface="Times New Roman" pitchFamily="18" charset="0"/>
              </a:rPr>
              <a:t> у </a:t>
            </a:r>
            <a:r>
              <a:rPr lang="ru-RU" dirty="0" err="1">
                <a:latin typeface="+mj-lt"/>
                <a:cs typeface="Times New Roman" pitchFamily="18" charset="0"/>
              </a:rPr>
              <a:t>встановленому</a:t>
            </a:r>
            <a:r>
              <a:rPr lang="ru-RU" dirty="0">
                <a:latin typeface="+mj-lt"/>
                <a:cs typeface="Times New Roman" pitchFamily="18" charset="0"/>
              </a:rPr>
              <a:t> законом порядку.</a:t>
            </a:r>
            <a:endParaRPr lang="uk-UA" dirty="0">
              <a:latin typeface="+mj-lt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878" y="5085184"/>
            <a:ext cx="1517121" cy="1772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561892"/>
            <a:ext cx="1543050" cy="1409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5" descr="Підприємець: векторна графіка, зображення, Підприємець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747" y="3857042"/>
            <a:ext cx="146685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65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70C0"/>
                </a:solidFill>
                <a:cs typeface="Times New Roman" pitchFamily="18" charset="0"/>
              </a:rPr>
              <a:t>Що таке підприємливість?</a:t>
            </a:r>
            <a:br>
              <a:rPr lang="uk-UA" b="1" dirty="0">
                <a:solidFill>
                  <a:srgbClr val="0070C0"/>
                </a:solidFill>
                <a:cs typeface="Times New Roman" pitchFamily="18" charset="0"/>
              </a:rPr>
            </a:br>
            <a:endParaRPr lang="uk-UA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dirty="0" smtClean="0">
                <a:latin typeface="+mj-lt"/>
              </a:rPr>
              <a:t>Підприємливість </a:t>
            </a:r>
            <a:r>
              <a:rPr lang="uk-UA" b="1" i="1" dirty="0">
                <a:latin typeface="+mj-lt"/>
              </a:rPr>
              <a:t>— це</a:t>
            </a:r>
          </a:p>
          <a:p>
            <a:pPr>
              <a:buFont typeface="Wingdings" pitchFamily="2" charset="2"/>
              <a:buChar char="Ø"/>
            </a:pPr>
            <a:r>
              <a:rPr lang="uk-UA" dirty="0">
                <a:latin typeface="+mj-lt"/>
                <a:cs typeface="Times New Roman" pitchFamily="18" charset="0"/>
              </a:rPr>
              <a:t>ініціативність</a:t>
            </a:r>
          </a:p>
          <a:p>
            <a:pPr>
              <a:buFont typeface="Wingdings" pitchFamily="2" charset="2"/>
              <a:buChar char="Ø"/>
            </a:pPr>
            <a:r>
              <a:rPr lang="uk-UA" dirty="0">
                <a:latin typeface="+mj-lt"/>
                <a:cs typeface="Times New Roman" pitchFamily="18" charset="0"/>
              </a:rPr>
              <a:t>активність</a:t>
            </a:r>
          </a:p>
          <a:p>
            <a:pPr>
              <a:buFont typeface="Wingdings" pitchFamily="2" charset="2"/>
              <a:buChar char="Ø"/>
            </a:pPr>
            <a:r>
              <a:rPr lang="uk-UA" dirty="0">
                <a:latin typeface="+mj-lt"/>
                <a:cs typeface="Times New Roman" pitchFamily="18" charset="0"/>
              </a:rPr>
              <a:t>креативність</a:t>
            </a:r>
          </a:p>
          <a:p>
            <a:pPr>
              <a:buFont typeface="Wingdings" pitchFamily="2" charset="2"/>
              <a:buChar char="Ø"/>
            </a:pPr>
            <a:r>
              <a:rPr lang="uk-UA" dirty="0">
                <a:latin typeface="+mj-lt"/>
                <a:cs typeface="Times New Roman" pitchFamily="18" charset="0"/>
              </a:rPr>
              <a:t>відповідальність</a:t>
            </a:r>
          </a:p>
          <a:p>
            <a:pPr>
              <a:buFont typeface="Wingdings" pitchFamily="2" charset="2"/>
              <a:buChar char="Ø"/>
            </a:pPr>
            <a:r>
              <a:rPr lang="uk-UA" dirty="0">
                <a:latin typeface="+mj-lt"/>
                <a:cs typeface="Times New Roman" pitchFamily="18" charset="0"/>
              </a:rPr>
              <a:t>готовність діяти</a:t>
            </a:r>
          </a:p>
          <a:p>
            <a:pPr marL="0" indent="0">
              <a:buNone/>
            </a:pPr>
            <a:r>
              <a:rPr lang="uk-UA" i="1" dirty="0" smtClean="0">
                <a:solidFill>
                  <a:srgbClr val="0070C0"/>
                </a:solidFill>
                <a:latin typeface="+mj-lt"/>
              </a:rPr>
              <a:t>Це </a:t>
            </a:r>
            <a:r>
              <a:rPr lang="uk-UA" i="1" dirty="0">
                <a:solidFill>
                  <a:srgbClr val="0070C0"/>
                </a:solidFill>
                <a:latin typeface="+mj-lt"/>
              </a:rPr>
              <a:t>вогник всередині кожного з нас</a:t>
            </a:r>
          </a:p>
          <a:p>
            <a:endParaRPr lang="uk-UA" i="1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878" y="5085184"/>
            <a:ext cx="1517121" cy="1772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632" y="2348880"/>
            <a:ext cx="2314575" cy="197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15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  <a:cs typeface="Times New Roman" pitchFamily="18" charset="0"/>
              </a:rPr>
              <a:t>Важлива </a:t>
            </a:r>
            <a:r>
              <a:rPr lang="uk-UA" b="1" dirty="0">
                <a:solidFill>
                  <a:srgbClr val="0070C0"/>
                </a:solidFill>
                <a:cs typeface="Times New Roman" pitchFamily="18" charset="0"/>
              </a:rPr>
              <a:t>думка</a:t>
            </a:r>
            <a:br>
              <a:rPr lang="uk-UA" b="1" dirty="0">
                <a:solidFill>
                  <a:srgbClr val="0070C0"/>
                </a:solidFill>
                <a:cs typeface="Times New Roman" pitchFamily="18" charset="0"/>
              </a:rPr>
            </a:br>
            <a:endParaRPr lang="uk-UA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+mj-lt"/>
                <a:cs typeface="Times New Roman" pitchFamily="18" charset="0"/>
              </a:rPr>
              <a:t>Підприємець </a:t>
            </a:r>
            <a:r>
              <a:rPr lang="uk-UA" dirty="0">
                <a:latin typeface="+mj-lt"/>
                <a:cs typeface="Times New Roman" pitchFamily="18" charset="0"/>
              </a:rPr>
              <a:t>завжди підприємливий.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+mj-lt"/>
                <a:cs typeface="Times New Roman" pitchFamily="18" charset="0"/>
              </a:rPr>
              <a:t> </a:t>
            </a:r>
            <a:r>
              <a:rPr lang="uk-UA" dirty="0">
                <a:latin typeface="+mj-lt"/>
                <a:cs typeface="Times New Roman" pitchFamily="18" charset="0"/>
              </a:rPr>
              <a:t>Не кожен повинен бути </a:t>
            </a:r>
            <a:r>
              <a:rPr lang="uk-UA" dirty="0" smtClean="0">
                <a:latin typeface="+mj-lt"/>
                <a:cs typeface="Times New Roman" pitchFamily="18" charset="0"/>
              </a:rPr>
              <a:t>підприємцем, але </a:t>
            </a:r>
            <a:r>
              <a:rPr lang="uk-UA" dirty="0">
                <a:latin typeface="+mj-lt"/>
                <a:cs typeface="Times New Roman" pitchFamily="18" charset="0"/>
              </a:rPr>
              <a:t/>
            </a:r>
            <a:br>
              <a:rPr lang="uk-UA" dirty="0">
                <a:latin typeface="+mj-lt"/>
                <a:cs typeface="Times New Roman" pitchFamily="18" charset="0"/>
              </a:rPr>
            </a:br>
            <a:r>
              <a:rPr lang="uk-UA" dirty="0" smtClean="0">
                <a:latin typeface="+mj-lt"/>
                <a:cs typeface="Times New Roman" pitchFamily="18" charset="0"/>
              </a:rPr>
              <a:t>кожен </a:t>
            </a:r>
            <a:r>
              <a:rPr lang="uk-UA" dirty="0">
                <a:latin typeface="+mj-lt"/>
                <a:cs typeface="Times New Roman" pitchFamily="18" charset="0"/>
              </a:rPr>
              <a:t>повинен бути </a:t>
            </a:r>
            <a:r>
              <a:rPr lang="uk-UA" dirty="0" smtClean="0">
                <a:latin typeface="+mj-lt"/>
                <a:cs typeface="Times New Roman" pitchFamily="18" charset="0"/>
              </a:rPr>
              <a:t>підприємливим.</a:t>
            </a:r>
            <a:endParaRPr lang="uk-UA" dirty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786" y="5157192"/>
            <a:ext cx="1443214" cy="1686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4581128"/>
            <a:ext cx="2304256" cy="1692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9471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Міні-виклик</a:t>
            </a:r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 «</a:t>
            </a:r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Ідея</a:t>
            </a:r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 за 5 </a:t>
            </a:r>
            <a:r>
              <a:rPr lang="ru-RU" b="1" dirty="0" err="1">
                <a:solidFill>
                  <a:srgbClr val="0070C0"/>
                </a:solidFill>
                <a:cs typeface="Times New Roman" pitchFamily="18" charset="0"/>
              </a:rPr>
              <a:t>хвилин</a:t>
            </a:r>
            <a:r>
              <a:rPr lang="ru-RU" b="1" dirty="0">
                <a:solidFill>
                  <a:srgbClr val="0070C0"/>
                </a:solidFill>
                <a:cs typeface="Times New Roman" pitchFamily="18" charset="0"/>
              </a:rPr>
              <a:t>»</a:t>
            </a:r>
            <a:endParaRPr lang="uk-UA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зручнішим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рюкзак?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покращити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шкільне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допомогти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учням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краще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відпочивати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070" y="5085184"/>
            <a:ext cx="1543929" cy="1804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94" y="593132"/>
            <a:ext cx="506012" cy="50601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320" y="5109353"/>
            <a:ext cx="249555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29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>
                <a:solidFill>
                  <a:srgbClr val="0070C0"/>
                </a:solidFill>
                <a:cs typeface="Times New Roman" pitchFamily="18" charset="0"/>
              </a:rPr>
              <a:t>Дискусія</a:t>
            </a:r>
            <a:r>
              <a:rPr lang="ru-RU" sz="3200" b="1" dirty="0">
                <a:solidFill>
                  <a:srgbClr val="0070C0"/>
                </a:solidFill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0070C0"/>
                </a:solidFill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«</a:t>
            </a:r>
            <a:r>
              <a:rPr lang="ru-RU" sz="3200" b="1" dirty="0" err="1" smtClean="0">
                <a:solidFill>
                  <a:srgbClr val="0070C0"/>
                </a:solidFill>
                <a:cs typeface="Times New Roman" pitchFamily="18" charset="0"/>
              </a:rPr>
              <a:t>Підприємець</a:t>
            </a:r>
            <a:r>
              <a:rPr 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cs typeface="Times New Roman" pitchFamily="18" charset="0"/>
              </a:rPr>
              <a:t>чи</a:t>
            </a:r>
            <a:r>
              <a:rPr lang="ru-RU" sz="32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cs typeface="Times New Roman" pitchFamily="18" charset="0"/>
              </a:rPr>
              <a:t>підприємлива</a:t>
            </a:r>
            <a:r>
              <a:rPr lang="ru-RU" sz="32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cs typeface="Times New Roman" pitchFamily="18" charset="0"/>
              </a:rPr>
              <a:t>людина</a:t>
            </a:r>
            <a:r>
              <a:rPr 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?»</a:t>
            </a:r>
            <a:r>
              <a:rPr lang="ru-RU" sz="3200" b="1" dirty="0">
                <a:solidFill>
                  <a:srgbClr val="0070C0"/>
                </a:solidFill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0070C0"/>
                </a:solidFill>
                <a:cs typeface="Times New Roman" pitchFamily="18" charset="0"/>
              </a:rPr>
            </a:br>
            <a:endParaRPr lang="uk-UA" sz="32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err="1">
                <a:latin typeface="+mj-lt"/>
                <a:cs typeface="Times New Roman" pitchFamily="18" charset="0"/>
              </a:rPr>
              <a:t>Чи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може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підприємлива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людина</a:t>
            </a:r>
            <a:r>
              <a:rPr lang="ru-RU" dirty="0">
                <a:latin typeface="+mj-lt"/>
                <a:cs typeface="Times New Roman" pitchFamily="18" charset="0"/>
              </a:rPr>
              <a:t> стати </a:t>
            </a:r>
            <a:r>
              <a:rPr lang="ru-RU" dirty="0" err="1">
                <a:latin typeface="+mj-lt"/>
                <a:cs typeface="Times New Roman" pitchFamily="18" charset="0"/>
              </a:rPr>
              <a:t>підприємцем</a:t>
            </a:r>
            <a:r>
              <a:rPr lang="ru-RU"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>
                <a:latin typeface="+mj-lt"/>
                <a:cs typeface="Times New Roman" pitchFamily="18" charset="0"/>
              </a:rPr>
              <a:t>Чи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кожен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підприємець</a:t>
            </a:r>
            <a:r>
              <a:rPr lang="ru-RU" dirty="0">
                <a:latin typeface="+mj-lt"/>
                <a:cs typeface="Times New Roman" pitchFamily="18" charset="0"/>
              </a:rPr>
              <a:t> є </a:t>
            </a:r>
            <a:r>
              <a:rPr lang="ru-RU" dirty="0" err="1">
                <a:latin typeface="+mj-lt"/>
                <a:cs typeface="Times New Roman" pitchFamily="18" charset="0"/>
              </a:rPr>
              <a:t>підприємливим</a:t>
            </a:r>
            <a:r>
              <a:rPr lang="ru-RU"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ü"/>
            </a:pPr>
            <a:endParaRPr lang="uk-UA" dirty="0">
              <a:latin typeface="+mj-lt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754" y="5157191"/>
            <a:ext cx="1456245" cy="170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4797152"/>
            <a:ext cx="242887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6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uk-UA" sz="3600" b="1" dirty="0">
                <a:solidFill>
                  <a:srgbClr val="0070C0"/>
                </a:solidFill>
                <a:cs typeface="Times New Roman" pitchFamily="18" charset="0"/>
              </a:rPr>
              <a:t>Як розпалити іскру підприємливості?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+mj-lt"/>
              </a:rPr>
              <a:t>1. </a:t>
            </a:r>
            <a:r>
              <a:rPr lang="ru-RU" b="1" dirty="0" err="1" smtClean="0">
                <a:latin typeface="+mj-lt"/>
                <a:cs typeface="Times New Roman" pitchFamily="18" charset="0"/>
              </a:rPr>
              <a:t>Розпалюй</a:t>
            </a:r>
            <a:r>
              <a:rPr lang="ru-RU" b="1" dirty="0" smtClean="0">
                <a:latin typeface="+mj-lt"/>
                <a:cs typeface="Times New Roman" pitchFamily="18" charset="0"/>
              </a:rPr>
              <a:t> </a:t>
            </a:r>
            <a:r>
              <a:rPr lang="ru-RU" b="1" dirty="0" err="1">
                <a:latin typeface="+mj-lt"/>
                <a:cs typeface="Times New Roman" pitchFamily="18" charset="0"/>
              </a:rPr>
              <a:t>цікавість</a:t>
            </a:r>
            <a:endParaRPr lang="ru-RU" b="1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+mj-lt"/>
                <a:cs typeface="Times New Roman" pitchFamily="18" charset="0"/>
              </a:rPr>
              <a:t>Питай:</a:t>
            </a:r>
          </a:p>
          <a:p>
            <a:pPr>
              <a:buFont typeface="Arial"/>
              <a:buChar char="•"/>
            </a:pPr>
            <a:r>
              <a:rPr lang="ru-RU" dirty="0">
                <a:latin typeface="+mj-lt"/>
                <a:cs typeface="Times New Roman" pitchFamily="18" charset="0"/>
              </a:rPr>
              <a:t>А </a:t>
            </a:r>
            <a:r>
              <a:rPr lang="ru-RU" dirty="0" err="1">
                <a:latin typeface="+mj-lt"/>
                <a:cs typeface="Times New Roman" pitchFamily="18" charset="0"/>
              </a:rPr>
              <a:t>що</a:t>
            </a:r>
            <a:r>
              <a:rPr lang="ru-RU" dirty="0">
                <a:latin typeface="+mj-lt"/>
                <a:cs typeface="Times New Roman" pitchFamily="18" charset="0"/>
              </a:rPr>
              <a:t>, </a:t>
            </a:r>
            <a:r>
              <a:rPr lang="ru-RU" dirty="0" err="1">
                <a:latin typeface="+mj-lt"/>
                <a:cs typeface="Times New Roman" pitchFamily="18" charset="0"/>
              </a:rPr>
              <a:t>якби</a:t>
            </a:r>
            <a:r>
              <a:rPr lang="ru-RU" dirty="0">
                <a:latin typeface="+mj-lt"/>
                <a:cs typeface="Times New Roman" pitchFamily="18" charset="0"/>
              </a:rPr>
              <a:t>…?</a:t>
            </a:r>
          </a:p>
          <a:p>
            <a:pPr>
              <a:buFont typeface="Arial"/>
              <a:buChar char="•"/>
            </a:pPr>
            <a:r>
              <a:rPr lang="ru-RU" dirty="0">
                <a:latin typeface="+mj-lt"/>
                <a:cs typeface="Times New Roman" pitchFamily="18" charset="0"/>
              </a:rPr>
              <a:t>Як </a:t>
            </a:r>
            <a:r>
              <a:rPr lang="ru-RU" dirty="0" err="1">
                <a:latin typeface="+mj-lt"/>
                <a:cs typeface="Times New Roman" pitchFamily="18" charset="0"/>
              </a:rPr>
              <a:t>це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можна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покращити</a:t>
            </a:r>
            <a:r>
              <a:rPr lang="ru-RU"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Arial"/>
              <a:buChar char="•"/>
            </a:pPr>
            <a:r>
              <a:rPr lang="ru-RU" dirty="0">
                <a:latin typeface="+mj-lt"/>
                <a:cs typeface="Times New Roman" pitchFamily="18" charset="0"/>
              </a:rPr>
              <a:t>Яку проблему </a:t>
            </a:r>
            <a:r>
              <a:rPr lang="ru-RU" dirty="0" err="1">
                <a:latin typeface="+mj-lt"/>
                <a:cs typeface="Times New Roman" pitchFamily="18" charset="0"/>
              </a:rPr>
              <a:t>можна</a:t>
            </a:r>
            <a:r>
              <a:rPr lang="ru-RU" dirty="0">
                <a:latin typeface="+mj-lt"/>
                <a:cs typeface="Times New Roman" pitchFamily="18" charset="0"/>
              </a:rPr>
              <a:t> </a:t>
            </a:r>
            <a:r>
              <a:rPr lang="ru-RU" dirty="0" err="1">
                <a:latin typeface="+mj-lt"/>
                <a:cs typeface="Times New Roman" pitchFamily="18" charset="0"/>
              </a:rPr>
              <a:t>вирішити</a:t>
            </a:r>
            <a:r>
              <a:rPr lang="ru-RU" dirty="0" smtClean="0">
                <a:latin typeface="+mj-lt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uk-UA" b="1" dirty="0" smtClean="0">
                <a:latin typeface="+mj-lt"/>
                <a:cs typeface="Times New Roman" pitchFamily="18" charset="0"/>
              </a:rPr>
              <a:t>2. Дій. </a:t>
            </a:r>
            <a:r>
              <a:rPr lang="uk-UA" b="1" dirty="0" smtClean="0">
                <a:solidFill>
                  <a:srgbClr val="7030A0"/>
                </a:solidFill>
                <a:latin typeface="+mj-lt"/>
                <a:cs typeface="Times New Roman" pitchFamily="18" charset="0"/>
              </a:rPr>
              <a:t>Ідея </a:t>
            </a:r>
            <a:r>
              <a:rPr lang="uk-UA" b="1" dirty="0">
                <a:solidFill>
                  <a:srgbClr val="7030A0"/>
                </a:solidFill>
                <a:latin typeface="+mj-lt"/>
                <a:cs typeface="Times New Roman" pitchFamily="18" charset="0"/>
              </a:rPr>
              <a:t>без дії — це мрія.</a:t>
            </a:r>
          </a:p>
          <a:p>
            <a:pPr marL="0" indent="0">
              <a:buNone/>
            </a:pPr>
            <a:r>
              <a:rPr lang="uk-UA" dirty="0">
                <a:latin typeface="+mj-lt"/>
                <a:cs typeface="Times New Roman" pitchFamily="18" charset="0"/>
              </a:rPr>
              <a:t>Починай з малого:</a:t>
            </a:r>
          </a:p>
          <a:p>
            <a:pPr>
              <a:buFont typeface="Arial"/>
              <a:buChar char="•"/>
            </a:pPr>
            <a:r>
              <a:rPr lang="uk-UA" dirty="0">
                <a:latin typeface="+mj-lt"/>
                <a:cs typeface="Times New Roman" pitchFamily="18" charset="0"/>
              </a:rPr>
              <a:t>прикраси</a:t>
            </a:r>
          </a:p>
          <a:p>
            <a:pPr>
              <a:buFont typeface="Arial"/>
              <a:buChar char="•"/>
            </a:pPr>
            <a:r>
              <a:rPr lang="uk-UA" dirty="0">
                <a:latin typeface="+mj-lt"/>
                <a:cs typeface="Times New Roman" pitchFamily="18" charset="0"/>
              </a:rPr>
              <a:t>випічка</a:t>
            </a:r>
          </a:p>
          <a:p>
            <a:pPr>
              <a:buFont typeface="Arial"/>
              <a:buChar char="•"/>
            </a:pPr>
            <a:r>
              <a:rPr lang="uk-UA" dirty="0">
                <a:latin typeface="+mj-lt"/>
                <a:cs typeface="Times New Roman" pitchFamily="18" charset="0"/>
              </a:rPr>
              <a:t>шкільний ярмарок</a:t>
            </a:r>
          </a:p>
          <a:p>
            <a:pPr>
              <a:buFont typeface="Arial"/>
              <a:buChar char="•"/>
            </a:pPr>
            <a:r>
              <a:rPr lang="uk-UA" dirty="0">
                <a:latin typeface="+mj-lt"/>
                <a:cs typeface="Times New Roman" pitchFamily="18" charset="0"/>
              </a:rPr>
              <a:t>власні </a:t>
            </a:r>
            <a:r>
              <a:rPr lang="uk-UA" dirty="0" err="1">
                <a:latin typeface="+mj-lt"/>
                <a:cs typeface="Times New Roman" pitchFamily="18" charset="0"/>
              </a:rPr>
              <a:t>проєкти</a:t>
            </a:r>
            <a:endParaRPr lang="uk-UA" dirty="0">
              <a:latin typeface="+mj-lt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3. </a:t>
            </a:r>
            <a:r>
              <a:rPr lang="ru-RU" b="1" dirty="0" err="1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Приймай</a:t>
            </a:r>
            <a:r>
              <a:rPr lang="ru-RU" b="1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+mj-lt"/>
                <a:cs typeface="Times New Roman" pitchFamily="18" charset="0"/>
              </a:rPr>
              <a:t>помилки</a:t>
            </a:r>
            <a:r>
              <a:rPr lang="ru-RU" b="1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r>
              <a:rPr lang="ru-RU" b="1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Помилки</a:t>
            </a:r>
            <a:r>
              <a:rPr lang="ru-RU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— </a:t>
            </a:r>
            <a:r>
              <a:rPr lang="ru-RU" b="1" dirty="0" err="1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це</a:t>
            </a:r>
            <a:r>
              <a:rPr lang="ru-RU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 шлях </a:t>
            </a:r>
            <a:r>
              <a:rPr lang="ru-RU" b="1" dirty="0" err="1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досвіду</a:t>
            </a:r>
            <a:r>
              <a:rPr lang="ru-RU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 до </a:t>
            </a:r>
            <a:r>
              <a:rPr lang="ru-RU" b="1" dirty="0" err="1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успіху</a:t>
            </a:r>
            <a:r>
              <a:rPr lang="ru-RU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. </a:t>
            </a:r>
          </a:p>
          <a:p>
            <a:pPr marL="0" lvl="0" indent="0">
              <a:buNone/>
            </a:pPr>
            <a:endParaRPr lang="ru-RU" dirty="0" smtClean="0">
              <a:solidFill>
                <a:prstClr val="black"/>
              </a:solidFill>
              <a:latin typeface="+mj-lt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Головне правило: не </a:t>
            </a:r>
            <a:r>
              <a:rPr lang="ru-RU" i="1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здаватися</a:t>
            </a:r>
            <a:r>
              <a:rPr lang="ru-RU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!</a:t>
            </a:r>
            <a:endParaRPr lang="uk-UA" i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endParaRPr lang="uk-UA" i="1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838" y="5157192"/>
            <a:ext cx="1455499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5733256"/>
            <a:ext cx="1440160" cy="102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8252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DC336AADD86DA047936E08ED21093B26" ma:contentTypeVersion="12" ma:contentTypeDescription="Создание документа." ma:contentTypeScope="" ma:versionID="9aef29d5211a853c64c753fb161b2e7b">
  <xsd:schema xmlns:xsd="http://www.w3.org/2001/XMLSchema" xmlns:xs="http://www.w3.org/2001/XMLSchema" xmlns:p="http://schemas.microsoft.com/office/2006/metadata/properties" xmlns:ns2="a7350a7d-edba-4f73-b4d3-7121544e08d5" xmlns:ns3="80c60820-71da-441b-b133-2d766bfa34f5" targetNamespace="http://schemas.microsoft.com/office/2006/metadata/properties" ma:root="true" ma:fieldsID="a76fa0dd7412e20eddc98307e5e75ca0" ns2:_="" ns3:_="">
    <xsd:import namespace="a7350a7d-edba-4f73-b4d3-7121544e08d5"/>
    <xsd:import namespace="80c60820-71da-441b-b133-2d766bfa34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50a7d-edba-4f73-b4d3-7121544e08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7ca6929b-0d6c-4552-8166-371507af1e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60820-71da-441b-b133-2d766bfa34f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4fc45f4-18ab-42ef-abec-68d532554bcd}" ma:internalName="TaxCatchAll" ma:showField="CatchAllData" ma:web="80c60820-71da-441b-b133-2d766bfa34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c60820-71da-441b-b133-2d766bfa34f5" xsi:nil="true"/>
    <lcf76f155ced4ddcb4097134ff3c332f xmlns="a7350a7d-edba-4f73-b4d3-7121544e08d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D576571-71F2-4A1E-ACE6-C16C4EC69D38}"/>
</file>

<file path=customXml/itemProps2.xml><?xml version="1.0" encoding="utf-8"?>
<ds:datastoreItem xmlns:ds="http://schemas.openxmlformats.org/officeDocument/2006/customXml" ds:itemID="{1D10E5F2-2B03-4B17-9008-FE5A494EA872}"/>
</file>

<file path=customXml/itemProps3.xml><?xml version="1.0" encoding="utf-8"?>
<ds:datastoreItem xmlns:ds="http://schemas.openxmlformats.org/officeDocument/2006/customXml" ds:itemID="{CF06FA02-5605-435D-A874-A1610BA5343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316</Words>
  <Application>Microsoft Office PowerPoint</Application>
  <PresentationFormat>Экран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 ВІД ІСКРИ ДО ІДЕЇ ЩО ТАКЕ ПІДПРИЄМЛИВІСТЬ ЯК ЖИТТЄВА НАВИЧКА </vt:lpstr>
      <vt:lpstr>Запалився – Горю – Надихаю</vt:lpstr>
      <vt:lpstr>Що таке підприємливість?</vt:lpstr>
      <vt:lpstr>Хто такий підприємець?</vt:lpstr>
      <vt:lpstr>Що таке підприємливість? </vt:lpstr>
      <vt:lpstr>Важлива думка </vt:lpstr>
      <vt:lpstr>Міні-виклик «Ідея за 5 хвилин»</vt:lpstr>
      <vt:lpstr>Дискусія «Підприємець чи підприємлива людина?» </vt:lpstr>
      <vt:lpstr>Як розпалити іскру підприємливості?</vt:lpstr>
      <vt:lpstr>Моя особиста іскра</vt:lpstr>
      <vt:lpstr>Яка має бути підприємлива людина сьогодні?</vt:lpstr>
      <vt:lpstr>Підприємливість — це цикл: </vt:lpstr>
      <vt:lpstr>Презентация PowerPoint</vt:lpstr>
      <vt:lpstr>Поле для практики  Горизонт планування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 ІСКРИ ДО ІДЕЇ ЩО ТАКЕ ПІДПРИЄМЛИВІСТЬ ЯК ЖИТТЄВА НАВИЧКА </dc:title>
  <dc:creator>Admin</dc:creator>
  <cp:lastModifiedBy>Admin</cp:lastModifiedBy>
  <cp:revision>15</cp:revision>
  <dcterms:created xsi:type="dcterms:W3CDTF">2026-02-23T13:05:00Z</dcterms:created>
  <dcterms:modified xsi:type="dcterms:W3CDTF">2026-03-18T11:26:29Z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0x010100DC336AADD86DA047936E08ED21093B26</vt:lpwstr>
  </property>
</Properties>
</file>